
<file path=[Content_Types].xml><?xml version="1.0" encoding="utf-8"?>
<Types xmlns="http://schemas.openxmlformats.org/package/2006/content-types">
  <Override PartName="/ppt/charts/chart1.xml" ContentType="application/vnd.openxmlformats-officedocument.drawingml.chart+xml"/>
  <Override PartName="/ppt/slideLayouts/slideLayout1.xml" ContentType="application/vnd.openxmlformats-officedocument.presentationml.slideLayout+xml"/>
  <Default Extension="png" ContentType="image/png"/>
  <Default Extension="rels" ContentType="application/vnd.openxmlformats-package.relationships+xml"/>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Default Extension="docx" ContentType="application/vnd.openxmlformats-officedocument.wordprocessingml.document"/>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Default Extension="pict" ContentType="image/pict"/>
  <Override PartName="/ppt/media/audio2.bin" ContentType="audio/unknown"/>
  <Override PartName="/docProps/core.xml" ContentType="application/vnd.openxmlformats-package.core-properties+xml"/>
  <Default Extension="xlsx" ContentType="application/vnd.openxmlformats-officedocument.spreadsheetml.sheet"/>
  <Override PartName="/ppt/slideLayouts/slideLayout2.xml" ContentType="application/vnd.openxmlformats-officedocument.presentationml.slideLayout+xml"/>
  <Override PartName="/ppt/slides/slide1.xml" ContentType="application/vnd.openxmlformats-officedocument.presentationml.slide+xml"/>
  <Override PartName="/ppt/charts/chart2.xml" ContentType="application/vnd.openxmlformats-officedocument.drawingml.chart+xml"/>
  <Override PartName="/ppt/slides/slide12.xml" ContentType="application/vnd.openxmlformats-officedocument.presentationml.slide+xml"/>
  <Override PartName="/docProps/app.xml" ContentType="application/vnd.openxmlformats-officedocument.extended-properties+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13.xml" ContentType="application/vnd.openxmlformats-officedocument.presentationml.slideLayout+xml"/>
  <Default Extension="vml" ContentType="application/vnd.openxmlformats-officedocument.vmlDrawing"/>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media/audio1.bin" ContentType="audio/unknown"/>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15" r:id="rId1"/>
  </p:sldMasterIdLst>
  <p:sldIdLst>
    <p:sldId id="256" r:id="rId2"/>
    <p:sldId id="257" r:id="rId3"/>
    <p:sldId id="258" r:id="rId4"/>
    <p:sldId id="259" r:id="rId5"/>
    <p:sldId id="260" r:id="rId6"/>
    <p:sldId id="261" r:id="rId7"/>
    <p:sldId id="264" r:id="rId8"/>
    <p:sldId id="269" r:id="rId9"/>
    <p:sldId id="262" r:id="rId10"/>
    <p:sldId id="263" r:id="rId11"/>
    <p:sldId id="265" r:id="rId12"/>
    <p:sldId id="266" r:id="rId13"/>
    <p:sldId id="26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89" d="100"/>
          <a:sy n="89" d="100"/>
        </p:scale>
        <p:origin x="-904"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oleObject" Target="Workbook4"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Brianne:Desktop:CIS%20Documents:Workbook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title>
      <c:layout/>
    </c:title>
    <c:plotArea>
      <c:layout/>
      <c:barChart>
        <c:barDir val="col"/>
        <c:grouping val="stacked"/>
        <c:ser>
          <c:idx val="0"/>
          <c:order val="0"/>
          <c:tx>
            <c:strRef>
              <c:f>Sheet1!$B$1</c:f>
              <c:strCache>
                <c:ptCount val="1"/>
                <c:pt idx="0">
                  <c:v>Number of Events</c:v>
                </c:pt>
              </c:strCache>
            </c:strRef>
          </c:tx>
          <c:cat>
            <c:strRef>
              <c:f>Sheet1!$A$2:$A$16</c:f>
              <c:strCache>
                <c:ptCount val="15"/>
                <c:pt idx="0">
                  <c:v>Alpine Skiing</c:v>
                </c:pt>
                <c:pt idx="1">
                  <c:v>Biathlon</c:v>
                </c:pt>
                <c:pt idx="2">
                  <c:v>Bobsled</c:v>
                </c:pt>
                <c:pt idx="3">
                  <c:v>Cross-country</c:v>
                </c:pt>
                <c:pt idx="4">
                  <c:v>Curling</c:v>
                </c:pt>
                <c:pt idx="5">
                  <c:v>Figure Skating</c:v>
                </c:pt>
                <c:pt idx="6">
                  <c:v>Freestyle Skiing</c:v>
                </c:pt>
                <c:pt idx="7">
                  <c:v>Ice Hockey</c:v>
                </c:pt>
                <c:pt idx="8">
                  <c:v>Luge</c:v>
                </c:pt>
                <c:pt idx="9">
                  <c:v>Nordic Combined</c:v>
                </c:pt>
                <c:pt idx="10">
                  <c:v>Short track speed skating</c:v>
                </c:pt>
                <c:pt idx="11">
                  <c:v>Skeleton</c:v>
                </c:pt>
                <c:pt idx="12">
                  <c:v>Ski Jumping</c:v>
                </c:pt>
                <c:pt idx="13">
                  <c:v>Snowboarding</c:v>
                </c:pt>
                <c:pt idx="14">
                  <c:v>Speed Skating</c:v>
                </c:pt>
              </c:strCache>
            </c:strRef>
          </c:cat>
          <c:val>
            <c:numRef>
              <c:f>Sheet1!$B$2:$B$16</c:f>
              <c:numCache>
                <c:formatCode>General</c:formatCode>
                <c:ptCount val="15"/>
                <c:pt idx="0">
                  <c:v>10.0</c:v>
                </c:pt>
                <c:pt idx="1">
                  <c:v>10.0</c:v>
                </c:pt>
                <c:pt idx="2">
                  <c:v>3.0</c:v>
                </c:pt>
                <c:pt idx="3">
                  <c:v>12.0</c:v>
                </c:pt>
                <c:pt idx="4">
                  <c:v>2.0</c:v>
                </c:pt>
                <c:pt idx="5">
                  <c:v>4.0</c:v>
                </c:pt>
                <c:pt idx="6">
                  <c:v>6.0</c:v>
                </c:pt>
                <c:pt idx="7">
                  <c:v>2.0</c:v>
                </c:pt>
                <c:pt idx="8">
                  <c:v>3.0</c:v>
                </c:pt>
                <c:pt idx="9">
                  <c:v>3.0</c:v>
                </c:pt>
                <c:pt idx="10">
                  <c:v>8.0</c:v>
                </c:pt>
                <c:pt idx="11">
                  <c:v>2.0</c:v>
                </c:pt>
                <c:pt idx="12">
                  <c:v>3.0</c:v>
                </c:pt>
                <c:pt idx="13">
                  <c:v>6.0</c:v>
                </c:pt>
                <c:pt idx="14">
                  <c:v>12.0</c:v>
                </c:pt>
              </c:numCache>
            </c:numRef>
          </c:val>
        </c:ser>
        <c:overlap val="100"/>
        <c:axId val="580347256"/>
        <c:axId val="579865320"/>
      </c:barChart>
      <c:catAx>
        <c:axId val="580347256"/>
        <c:scaling>
          <c:orientation val="minMax"/>
        </c:scaling>
        <c:axPos val="b"/>
        <c:tickLblPos val="nextTo"/>
        <c:crossAx val="579865320"/>
        <c:crosses val="autoZero"/>
        <c:auto val="1"/>
        <c:lblAlgn val="ctr"/>
        <c:lblOffset val="100"/>
      </c:catAx>
      <c:valAx>
        <c:axId val="579865320"/>
        <c:scaling>
          <c:orientation val="minMax"/>
        </c:scaling>
        <c:axPos val="l"/>
        <c:majorGridlines/>
        <c:numFmt formatCode="General" sourceLinked="1"/>
        <c:tickLblPos val="nextTo"/>
        <c:crossAx val="580347256"/>
        <c:crosses val="autoZero"/>
        <c:crossBetween val="between"/>
      </c:valAx>
    </c:plotArea>
    <c:legend>
      <c:legendPos val="r"/>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manualLayout>
          <c:layoutTarget val="inner"/>
          <c:xMode val="edge"/>
          <c:yMode val="edge"/>
          <c:x val="0.112029090113736"/>
          <c:y val="0.037037037037037"/>
          <c:w val="0.538888888888889"/>
          <c:h val="0.898148148148148"/>
        </c:manualLayout>
      </c:layout>
      <c:pieChart>
        <c:varyColors val="1"/>
        <c:ser>
          <c:idx val="0"/>
          <c:order val="0"/>
          <c:cat>
            <c:strRef>
              <c:f>Sheet1!$A$1:$A$7</c:f>
              <c:strCache>
                <c:ptCount val="7"/>
                <c:pt idx="0">
                  <c:v>speed skating</c:v>
                </c:pt>
                <c:pt idx="1">
                  <c:v>short track </c:v>
                </c:pt>
                <c:pt idx="2">
                  <c:v>snowboarding</c:v>
                </c:pt>
                <c:pt idx="3">
                  <c:v>curling</c:v>
                </c:pt>
                <c:pt idx="4">
                  <c:v>ski jumping </c:v>
                </c:pt>
                <c:pt idx="5">
                  <c:v>nordic combined</c:v>
                </c:pt>
                <c:pt idx="6">
                  <c:v>luge</c:v>
                </c:pt>
              </c:strCache>
            </c:strRef>
          </c:cat>
          <c:val>
            <c:numRef>
              <c:f>Sheet1!$B$1:$B$7</c:f>
              <c:numCache>
                <c:formatCode>General</c:formatCode>
                <c:ptCount val="7"/>
                <c:pt idx="0">
                  <c:v>1.0</c:v>
                </c:pt>
                <c:pt idx="1">
                  <c:v>2.0</c:v>
                </c:pt>
                <c:pt idx="2">
                  <c:v>3.0</c:v>
                </c:pt>
                <c:pt idx="3">
                  <c:v>4.0</c:v>
                </c:pt>
                <c:pt idx="4">
                  <c:v>5.0</c:v>
                </c:pt>
                <c:pt idx="5">
                  <c:v>6.0</c:v>
                </c:pt>
                <c:pt idx="6">
                  <c:v>7.0</c:v>
                </c:pt>
              </c:numCache>
            </c:numRef>
          </c:val>
        </c:ser>
        <c:firstSliceAng val="0"/>
      </c:pieChart>
    </c:plotArea>
    <c:legend>
      <c:legendPos val="r"/>
      <c:layout/>
    </c:legend>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6.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ict"/></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useBgFill="1">
        <p:nvSpPr>
          <p:cNvPr id="12" name="Rectangle 11"/>
          <p:cNvSpPr/>
          <p:nvPr/>
        </p:nvSpPr>
        <p:spPr>
          <a:xfrm>
            <a:off x="341086" y="928914"/>
            <a:ext cx="8432800" cy="1770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85707" y="968189"/>
            <a:ext cx="7799387" cy="1237130"/>
          </a:xfrm>
        </p:spPr>
        <p:txBody>
          <a:bodyPr anchor="b" anchorCtr="0"/>
          <a:lstStyle>
            <a:lvl1pPr algn="r">
              <a:lnSpc>
                <a:spcPts val="5000"/>
              </a:lnSpc>
              <a:defRPr sz="4600">
                <a:solidFill>
                  <a:schemeClr val="accent1"/>
                </a:solidFill>
                <a:effectLst/>
              </a:defRPr>
            </a:lvl1pPr>
          </a:lstStyle>
          <a:p>
            <a:r>
              <a:rPr lang="en-US" smtClean="0"/>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B9A8ACA6-CE53-4248-9404-052AFC44B0AC}" type="datetimeFigureOut">
              <a:rPr lang="en-US" smtClean="0"/>
              <a:pPr/>
              <a:t>12/5/10</a:t>
            </a:fld>
            <a:endParaRPr lang="en-US"/>
          </a:p>
        </p:txBody>
      </p:sp>
      <p:sp>
        <p:nvSpPr>
          <p:cNvPr id="6" name="Slide Number Placeholder 5"/>
          <p:cNvSpPr>
            <a:spLocks noGrp="1"/>
          </p:cNvSpPr>
          <p:nvPr>
            <p:ph type="sldNum" sz="quarter" idx="12"/>
          </p:nvPr>
        </p:nvSpPr>
        <p:spPr>
          <a:xfrm>
            <a:off x="4305300" y="6492875"/>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fld id="{BC0BBFAB-49A1-6740-AAC6-60AF7DADC05F}" type="slidenum">
              <a:rPr lang="en-US" smtClean="0"/>
              <a:pPr/>
              <a:t>‹#›</a:t>
            </a:fld>
            <a:endParaRPr lang="en-US"/>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57200" y="816802"/>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TitleSlideTop.jpg"/>
          <p:cNvPicPr>
            <a:picLocks noChangeAspect="1"/>
          </p:cNvPicPr>
          <p:nvPr/>
        </p:nvPicPr>
        <p:blipFill>
          <a:blip r:embed="rId2"/>
          <a:stretch>
            <a:fillRect/>
          </a:stretch>
        </p:blipFill>
        <p:spPr>
          <a:xfrm>
            <a:off x="457200" y="457200"/>
            <a:ext cx="8229600" cy="356646"/>
          </a:xfrm>
          <a:prstGeom prst="rect">
            <a:avLst/>
          </a:prstGeom>
        </p:spPr>
      </p:pic>
      <p:pic>
        <p:nvPicPr>
          <p:cNvPr id="10" name="Picture 9" descr="TitleSlideBottom.jpg"/>
          <p:cNvPicPr>
            <a:picLocks noChangeAspect="1"/>
          </p:cNvPicPr>
          <p:nvPr/>
        </p:nvPicPr>
        <p:blipFill>
          <a:blip r:embed="rId3"/>
          <a:stretch>
            <a:fillRect/>
          </a:stretch>
        </p:blipFill>
        <p:spPr>
          <a:xfrm>
            <a:off x="457200" y="2700601"/>
            <a:ext cx="8229600" cy="3700199"/>
          </a:xfrm>
          <a:prstGeom prst="rect">
            <a:avLst/>
          </a:prstGeom>
        </p:spPr>
      </p:pic>
      <p:sp>
        <p:nvSpPr>
          <p:cNvPr id="11"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useBgFill="1">
        <p:nvSpPr>
          <p:cNvPr id="7" name="Rectangle 6"/>
          <p:cNvSpPr/>
          <p:nvPr/>
        </p:nvSpPr>
        <p:spPr>
          <a:xfrm>
            <a:off x="355600" y="566057"/>
            <a:ext cx="8396514" cy="2598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Rectangle 4"/>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ctangle 5"/>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B9A8ACA6-CE53-4248-9404-052AFC44B0AC}" type="datetimeFigureOut">
              <a:rPr lang="en-US" smtClean="0"/>
              <a:pPr/>
              <a:t>12/5/10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0BBFAB-49A1-6740-AAC6-60AF7DADC0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useBgFill="1">
        <p:nvSpPr>
          <p:cNvPr id="10" name="Rectangle 9"/>
          <p:cNvSpPr/>
          <p:nvPr/>
        </p:nvSpPr>
        <p:spPr>
          <a:xfrm>
            <a:off x="333828" y="566057"/>
            <a:ext cx="8454571" cy="213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smtClean="0"/>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A8ACA6-CE53-4248-9404-052AFC44B0AC}" type="datetimeFigureOut">
              <a:rPr lang="en-US" smtClean="0"/>
              <a:pPr/>
              <a:t>12/5/10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0BBFAB-49A1-6740-AAC6-60AF7DADC05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Picture with Caption">
    <p:spTree>
      <p:nvGrpSpPr>
        <p:cNvPr id="1" name=""/>
        <p:cNvGrpSpPr/>
        <p:nvPr/>
      </p:nvGrpSpPr>
      <p:grpSpPr>
        <a:xfrm>
          <a:off x="0" y="0"/>
          <a:ext cx="0" cy="0"/>
          <a:chOff x="0" y="0"/>
          <a:chExt cx="0" cy="0"/>
        </a:xfrm>
      </p:grpSpPr>
      <p:sp useBgFill="1">
        <p:nvSpPr>
          <p:cNvPr id="10" name="Rectangle 9"/>
          <p:cNvSpPr/>
          <p:nvPr/>
        </p:nvSpPr>
        <p:spPr>
          <a:xfrm>
            <a:off x="355600" y="348343"/>
            <a:ext cx="8432800" cy="2351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5598058" y="3310469"/>
            <a:ext cx="5943600" cy="23706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smtClean="0"/>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A8ACA6-CE53-4248-9404-052AFC44B0AC}" type="datetimeFigureOut">
              <a:rPr lang="en-US" smtClean="0"/>
              <a:pPr/>
              <a:t>12/5/10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0BBFAB-49A1-6740-AAC6-60AF7DADC05F}" type="slidenum">
              <a:rPr lang="en-US" smtClean="0"/>
              <a:pPr/>
              <a:t>‹#›</a:t>
            </a:fld>
            <a:endParaRPr lang="en-US"/>
          </a:p>
        </p:txBody>
      </p:sp>
      <p:sp>
        <p:nvSpPr>
          <p:cNvPr id="11" name="Picture Placeholder 10"/>
          <p:cNvSpPr>
            <a:spLocks noGrp="1"/>
          </p:cNvSpPr>
          <p:nvPr>
            <p:ph type="pic" sz="quarter" idx="13"/>
          </p:nvPr>
        </p:nvSpPr>
        <p:spPr>
          <a:xfrm>
            <a:off x="4828032" y="457200"/>
            <a:ext cx="3621024" cy="5943600"/>
          </a:xfrm>
        </p:spPr>
        <p:txBody>
          <a:bodyPr/>
          <a:lstStyle>
            <a:lvl1pPr>
              <a:buNone/>
              <a:defRPr/>
            </a:lvl1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9A8ACA6-CE53-4248-9404-052AFC44B0AC}" type="datetimeFigureOut">
              <a:rPr lang="en-US" smtClean="0"/>
              <a:pPr/>
              <a:t>12/5/10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BBFAB-49A1-6740-AAC6-60AF7DADC05F}"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useBgFill="1">
        <p:nvSpPr>
          <p:cNvPr id="11" name="Rectangle 10"/>
          <p:cNvSpPr/>
          <p:nvPr/>
        </p:nvSpPr>
        <p:spPr>
          <a:xfrm>
            <a:off x="348342" y="362857"/>
            <a:ext cx="844005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VerticalRight.jpg"/>
          <p:cNvPicPr>
            <a:picLocks noChangeAspect="1"/>
          </p:cNvPicPr>
          <p:nvPr/>
        </p:nvPicPr>
        <p:blipFill>
          <a:blip r:embed="rId2"/>
          <a:stretch>
            <a:fillRect/>
          </a:stretch>
        </p:blipFill>
        <p:spPr>
          <a:xfrm>
            <a:off x="7111668" y="457200"/>
            <a:ext cx="1546230" cy="5943600"/>
          </a:xfrm>
          <a:prstGeom prst="rect">
            <a:avLst/>
          </a:prstGeom>
        </p:spPr>
      </p:pic>
      <p:sp>
        <p:nvSpPr>
          <p:cNvPr id="10" name="Rectangle 9"/>
          <p:cNvSpPr/>
          <p:nvPr/>
        </p:nvSpPr>
        <p:spPr>
          <a:xfrm rot="5400000">
            <a:off x="4074414"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9A8ACA6-CE53-4248-9404-052AFC44B0AC}" type="datetimeFigureOut">
              <a:rPr lang="en-US" smtClean="0"/>
              <a:pPr/>
              <a:t>12/5/10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BBFAB-49A1-6740-AAC6-60AF7DADC05F}" type="slidenum">
              <a:rPr lang="en-US" smtClean="0"/>
              <a:pPr/>
              <a:t>‹#›</a:t>
            </a:fld>
            <a:endParaRPr lang="en-US"/>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9A8ACA6-CE53-4248-9404-052AFC44B0AC}" type="datetimeFigureOut">
              <a:rPr lang="en-US" smtClean="0"/>
              <a:pPr/>
              <a:t>12/5/10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BBFAB-49A1-6740-AAC6-60AF7DADC05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useBgFill="1">
        <p:nvSpPr>
          <p:cNvPr id="10" name="Rectangle 9"/>
          <p:cNvSpPr/>
          <p:nvPr/>
        </p:nvSpPr>
        <p:spPr>
          <a:xfrm>
            <a:off x="326571" y="362857"/>
            <a:ext cx="8440058" cy="2518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098041" y="3575712"/>
            <a:ext cx="5396671" cy="1340467"/>
          </a:xfrm>
        </p:spPr>
        <p:txBody>
          <a:bodyPr tIns="0" bIns="0" anchor="b" anchorCtr="0"/>
          <a:lstStyle>
            <a:lvl1pPr algn="r">
              <a:defRPr sz="4600" b="0" cap="none" baseline="0">
                <a:solidFill>
                  <a:schemeClr val="accent1"/>
                </a:solidFill>
                <a:effectLst/>
              </a:defRPr>
            </a:lvl1pPr>
          </a:lstStyle>
          <a:p>
            <a:r>
              <a:rPr lang="en-US" smtClean="0"/>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chor="t" anchorCtr="0">
            <a:normAutofit/>
          </a:bodyPr>
          <a:lstStyle>
            <a:lvl1pPr marL="0" indent="0" algn="r">
              <a:spcBef>
                <a:spcPts val="300"/>
              </a:spcBef>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A8ACA6-CE53-4248-9404-052AFC44B0AC}" type="datetimeFigureOut">
              <a:rPr lang="en-US" smtClean="0"/>
              <a:pPr/>
              <a:t>12/5/10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06824" y="6492240"/>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fld id="{D5BBC35B-A44B-4119-B8DA-DE9E3DFADA20}" type="slidenum">
              <a:rPr kumimoji="0" lang="en-US" smtClean="0"/>
              <a:pPr/>
              <a:t>‹#›</a:t>
            </a:fld>
            <a:endParaRPr kumimoji="0" lang="en-US"/>
          </a:p>
        </p:txBody>
      </p:sp>
      <p:pic>
        <p:nvPicPr>
          <p:cNvPr id="7" name="Picture 6" descr="SectionHeaderLeft.jpg"/>
          <p:cNvPicPr>
            <a:picLocks noChangeAspect="1"/>
          </p:cNvPicPr>
          <p:nvPr/>
        </p:nvPicPr>
        <p:blipFill>
          <a:blip r:embed="rId2"/>
          <a:stretch>
            <a:fillRect/>
          </a:stretch>
        </p:blipFill>
        <p:spPr>
          <a:xfrm>
            <a:off x="470647" y="457200"/>
            <a:ext cx="2216561" cy="5943600"/>
          </a:xfrm>
          <a:prstGeom prst="rect">
            <a:avLst/>
          </a:prstGeom>
        </p:spPr>
      </p:pic>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222366"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B9A8ACA6-CE53-4248-9404-052AFC44B0AC}" type="datetimeFigureOut">
              <a:rPr lang="en-US" smtClean="0"/>
              <a:pPr/>
              <a:t>12/5/10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0BBFAB-49A1-6740-AAC6-60AF7DADC0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B9A8ACA6-CE53-4248-9404-052AFC44B0AC}" type="datetimeFigureOut">
              <a:rPr lang="en-US" smtClean="0"/>
              <a:pPr/>
              <a:t>12/5/10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0BBFAB-49A1-6740-AAC6-60AF7DADC05F}" type="slidenum">
              <a:rPr lang="en-US" smtClean="0"/>
              <a:pPr/>
              <a:t>‹#›</a:t>
            </a:fld>
            <a:endParaRPr lang="en-US"/>
          </a:p>
        </p:txBody>
      </p:sp>
      <p:cxnSp>
        <p:nvCxnSpPr>
          <p:cNvPr id="11" name="Straight Connector 10"/>
          <p:cNvCxnSpPr/>
          <p:nvPr/>
        </p:nvCxnSpPr>
        <p:spPr>
          <a:xfrm rot="5400000">
            <a:off x="2884488" y="4484687"/>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B9A8ACA6-CE53-4248-9404-052AFC44B0AC}" type="datetimeFigureOut">
              <a:rPr lang="en-US" smtClean="0"/>
              <a:pPr/>
              <a:t>12/5/10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0BBFAB-49A1-6740-AAC6-60AF7DADC05F}" type="slidenum">
              <a:rPr lang="en-US" smtClean="0"/>
              <a:pPr/>
              <a:t>‹#›</a:t>
            </a:fld>
            <a:endParaRPr lang="en-US"/>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B9A8ACA6-CE53-4248-9404-052AFC44B0AC}" type="datetimeFigureOut">
              <a:rPr lang="en-US" smtClean="0"/>
              <a:pPr/>
              <a:t>12/5/10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0BBFAB-49A1-6740-AAC6-60AF7DADC05F}" type="slidenum">
              <a:rPr lang="en-US" smtClean="0"/>
              <a:pPr/>
              <a:t>‹#›</a:t>
            </a:fld>
            <a:endParaRPr lang="en-US"/>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B9A8ACA6-CE53-4248-9404-052AFC44B0AC}" type="datetimeFigureOut">
              <a:rPr lang="en-US" smtClean="0"/>
              <a:pPr/>
              <a:t>12/5/10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0BBFAB-49A1-6740-AAC6-60AF7DADC05F}" type="slidenum">
              <a:rPr lang="en-US" smtClean="0"/>
              <a:pPr/>
              <a:t>‹#›</a:t>
            </a:fld>
            <a:endParaRPr lang="en-US"/>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9A8ACA6-CE53-4248-9404-052AFC44B0AC}" type="datetimeFigureOut">
              <a:rPr lang="en-US" smtClean="0"/>
              <a:pPr/>
              <a:t>12/5/10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0BBFAB-49A1-6740-AAC6-60AF7DADC05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11" name="Picture 10" descr="RunningTop-R.jpg"/>
          <p:cNvPicPr>
            <a:picLocks noChangeAspect="1"/>
          </p:cNvPicPr>
          <p:nvPr/>
        </p:nvPicPr>
        <p:blipFill>
          <a:blip r:embed="rId16"/>
          <a:stretch>
            <a:fillRect/>
          </a:stretch>
        </p:blipFill>
        <p:spPr>
          <a:xfrm>
            <a:off x="457200" y="457200"/>
            <a:ext cx="8229600" cy="1382002"/>
          </a:xfrm>
          <a:prstGeom prst="rect">
            <a:avLst/>
          </a:prstGeom>
        </p:spPr>
      </p:pic>
      <p:sp>
        <p:nvSpPr>
          <p:cNvPr id="2" name="Title Placeholder 1"/>
          <p:cNvSpPr>
            <a:spLocks noGrp="1"/>
          </p:cNvSpPr>
          <p:nvPr>
            <p:ph type="title"/>
          </p:nvPr>
        </p:nvSpPr>
        <p:spPr>
          <a:xfrm>
            <a:off x="658813" y="456252"/>
            <a:ext cx="7824788" cy="1323041"/>
          </a:xfrm>
          <a:prstGeom prst="rect">
            <a:avLst/>
          </a:prstGeom>
          <a:effectLst/>
        </p:spPr>
        <p:txBody>
          <a:bodyPr vert="horz" lIns="91440" tIns="0" rIns="91440" bIns="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2286000" y="2286000"/>
            <a:ext cx="6197600" cy="3840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690360" y="6492875"/>
            <a:ext cx="2133600" cy="365125"/>
          </a:xfrm>
          <a:prstGeom prst="rect">
            <a:avLst/>
          </a:prstGeom>
        </p:spPr>
        <p:txBody>
          <a:bodyPr vert="horz" lIns="91440" tIns="45720" rIns="91440" bIns="45720" rtlCol="0" anchor="ctr"/>
          <a:lstStyle>
            <a:lvl1pPr algn="r">
              <a:defRPr sz="1100" b="1">
                <a:solidFill>
                  <a:schemeClr val="bg1">
                    <a:lumMod val="65000"/>
                  </a:schemeClr>
                </a:solidFill>
                <a:latin typeface="Calibri" pitchFamily="34" charset="0"/>
              </a:defRPr>
            </a:lvl1pPr>
          </a:lstStyle>
          <a:p>
            <a:fld id="{B9A8ACA6-CE53-4248-9404-052AFC44B0AC}" type="datetimeFigureOut">
              <a:rPr lang="en-US" smtClean="0"/>
              <a:pPr/>
              <a:t>12/5/10</a:t>
            </a:fld>
            <a:endParaRPr lang="en-US"/>
          </a:p>
        </p:txBody>
      </p:sp>
      <p:sp>
        <p:nvSpPr>
          <p:cNvPr id="5"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endParaRPr lang="en-US"/>
          </a:p>
        </p:txBody>
      </p:sp>
      <p:sp>
        <p:nvSpPr>
          <p:cNvPr id="6" name="Slide Number Placeholder 5"/>
          <p:cNvSpPr>
            <a:spLocks noGrp="1"/>
          </p:cNvSpPr>
          <p:nvPr>
            <p:ph type="sldNum" sz="quarter" idx="4"/>
          </p:nvPr>
        </p:nvSpPr>
        <p:spPr>
          <a:xfrm>
            <a:off x="378666" y="6149788"/>
            <a:ext cx="533400" cy="365125"/>
          </a:xfrm>
          <a:prstGeom prst="rect">
            <a:avLst/>
          </a:prstGeom>
        </p:spPr>
        <p:txBody>
          <a:bodyPr vert="horz" lIns="91440" tIns="91440" rIns="91440" bIns="91440" rtlCol="0" anchor="ctr"/>
          <a:lstStyle>
            <a:lvl1pPr algn="l">
              <a:defRPr sz="1800" b="0">
                <a:solidFill>
                  <a:schemeClr val="accent1"/>
                </a:solidFill>
                <a:latin typeface="Calibri" pitchFamily="34" charset="0"/>
              </a:defRPr>
            </a:lvl1pPr>
          </a:lstStyle>
          <a:p>
            <a:fld id="{BC0BBFAB-49A1-6740-AAC6-60AF7DADC05F}" type="slidenum">
              <a:rPr lang="en-US" smtClean="0"/>
              <a:pPr/>
              <a:t>‹#›</a:t>
            </a:fld>
            <a:endParaRPr lang="en-US"/>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57200" y="184096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Lst>
  <p:txStyles>
    <p:titleStyle>
      <a:lvl1pPr algn="r" defTabSz="914400" rtl="0" eaLnBrk="1" latinLnBrk="0" hangingPunct="1">
        <a:lnSpc>
          <a:spcPts val="5400"/>
        </a:lnSpc>
        <a:spcBef>
          <a:spcPct val="0"/>
        </a:spcBef>
        <a:buNone/>
        <a:defRPr sz="5200" kern="120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282575" indent="-282575" algn="l" defTabSz="914400" rtl="0" eaLnBrk="1" latinLnBrk="0" hangingPunct="1">
        <a:spcBef>
          <a:spcPts val="1800"/>
        </a:spcBef>
        <a:buClr>
          <a:schemeClr val="accent1"/>
        </a:buClr>
        <a:buSzPct val="75000"/>
        <a:buFont typeface="Wingdings" pitchFamily="2" charset="2"/>
        <a:buChar char="n"/>
        <a:defRPr sz="2000" kern="1200">
          <a:solidFill>
            <a:schemeClr val="tx1">
              <a:lumMod val="85000"/>
              <a:lumOff val="15000"/>
            </a:schemeClr>
          </a:solidFill>
          <a:latin typeface="+mn-lt"/>
          <a:ea typeface="+mn-ea"/>
          <a:cs typeface="+mn-cs"/>
        </a:defRPr>
      </a:lvl1pPr>
      <a:lvl2pPr marL="577850" indent="-2952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2pPr>
      <a:lvl3pPr marL="86042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3pPr>
      <a:lvl4pPr marL="1143000"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4pPr>
      <a:lvl5pPr marL="142557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audio" Target="../media/audio1.bin"/></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audio" Target="../media/audio1.bin"/><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audio" Target="../media/audio1.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audio" Target="../media/audio1.bin"/></Relationships>
</file>

<file path=ppt/slides/_rels/slide13.xml.rels><?xml version="1.0" encoding="UTF-8" standalone="yes"?>
<Relationships xmlns="http://schemas.openxmlformats.org/package/2006/relationships"><Relationship Id="rId3" Type="http://schemas.openxmlformats.org/officeDocument/2006/relationships/hyperlink" Target="http://snowboarding.transworld.net/1000106102/featuresobf/snowboard-camber-explained/" TargetMode="External"/><Relationship Id="rId4" Type="http://schemas.openxmlformats.org/officeDocument/2006/relationships/hyperlink" Target="http://en.wikipedia.org/wiki/Burton_snowboards" TargetMode="External"/><Relationship Id="rId5" Type="http://schemas.openxmlformats.org/officeDocument/2006/relationships/hyperlink" Target="http://en.wikipedia.org/wiki/Snowboarding_at_the_Winter_Olympics" TargetMode="External"/><Relationship Id="rId6" Type="http://schemas.openxmlformats.org/officeDocument/2006/relationships/hyperlink" Target="http://www.suite101.com/content/winter-olympic-games-a193495" TargetMode="External"/><Relationship Id="rId7" Type="http://schemas.openxmlformats.org/officeDocument/2006/relationships/audio" Target="../media/audio2.bin"/><Relationship Id="rId1" Type="http://schemas.openxmlformats.org/officeDocument/2006/relationships/slideLayout" Target="../slideLayouts/slideLayout2.xml"/><Relationship Id="rId2" Type="http://schemas.openxmlformats.org/officeDocument/2006/relationships/hyperlink" Target="http://en.wikipedia.org/wiki/Snowboardi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audio" Target="../media/audio1.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Excel_Sheet2.xlsx"/><Relationship Id="rId4" Type="http://schemas.openxmlformats.org/officeDocument/2006/relationships/audio" Target="../media/audio1.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 Id="rId3" Type="http://schemas.openxmlformats.org/officeDocument/2006/relationships/audio" Target="../media/audio1.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png"/><Relationship Id="rId5" Type="http://schemas.openxmlformats.org/officeDocument/2006/relationships/audio" Target="../media/audio1.bin"/><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Snowboarding- Then and Now</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By</a:t>
            </a:r>
          </a:p>
          <a:p>
            <a:r>
              <a:rPr lang="en-US" dirty="0" smtClean="0"/>
              <a:t>Brianne Eatchel</a:t>
            </a:r>
            <a:endParaRPr lang="en-US" dirty="0"/>
          </a:p>
        </p:txBody>
      </p:sp>
      <p:sp>
        <p:nvSpPr>
          <p:cNvPr id="4" name="Action Button: Sound 3">
            <a:hlinkClick r:id="" action="ppaction://hlinkshowjump?jump=nextslide" highlightClick="1">
              <a:snd r:embed="rId2" name="Whoosh"/>
            </a:hlinkClick>
          </p:cNvPr>
          <p:cNvSpPr/>
          <p:nvPr/>
        </p:nvSpPr>
        <p:spPr>
          <a:xfrm>
            <a:off x="7442678" y="4837112"/>
            <a:ext cx="1042416" cy="1042416"/>
          </a:xfrm>
          <a:prstGeom prst="actionButtonSou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Snowboard Technology</a:t>
            </a:r>
            <a:endParaRPr lang="en-US" dirty="0"/>
          </a:p>
        </p:txBody>
      </p:sp>
      <p:sp>
        <p:nvSpPr>
          <p:cNvPr id="3" name="Content Placeholder 2"/>
          <p:cNvSpPr>
            <a:spLocks noGrp="1"/>
          </p:cNvSpPr>
          <p:nvPr>
            <p:ph idx="1"/>
          </p:nvPr>
        </p:nvSpPr>
        <p:spPr/>
        <p:txBody>
          <a:bodyPr>
            <a:normAutofit/>
          </a:bodyPr>
          <a:lstStyle/>
          <a:p>
            <a:r>
              <a:rPr lang="en-US" sz="1600" dirty="0" smtClean="0"/>
              <a:t>In the more advanced technology that has been developed by Burton and other product distributors, advantages that come with new designs have benefited the modern snowboarder everywhere.  In the original snowboards produced by Burton, as seen below, the technology was minimal- what the snowboarding industry describes as being a ‘flat kick’ or ‘flat camber’ snowboard, or the shape being that the entire snowboard lays flush to the ground, only ‘kicking’ or rising up towards the end.  </a:t>
            </a:r>
          </a:p>
          <a:p>
            <a:endParaRPr lang="en-US" sz="1600" dirty="0"/>
          </a:p>
        </p:txBody>
      </p:sp>
      <p:pic>
        <p:nvPicPr>
          <p:cNvPr id="5" name="Picture 4" descr="snowborrrrd.jpg"/>
          <p:cNvPicPr>
            <a:picLocks noChangeAspect="1"/>
          </p:cNvPicPr>
          <p:nvPr/>
        </p:nvPicPr>
        <p:blipFill>
          <a:blip r:embed="rId2"/>
          <a:stretch>
            <a:fillRect/>
          </a:stretch>
        </p:blipFill>
        <p:spPr>
          <a:xfrm>
            <a:off x="617852" y="2286000"/>
            <a:ext cx="1668148" cy="2541940"/>
          </a:xfrm>
          <a:prstGeom prst="rect">
            <a:avLst/>
          </a:prstGeom>
        </p:spPr>
      </p:pic>
      <p:pic>
        <p:nvPicPr>
          <p:cNvPr id="6" name="Picture 5" descr="flat1.jpg"/>
          <p:cNvPicPr>
            <a:picLocks noChangeAspect="1"/>
          </p:cNvPicPr>
          <p:nvPr/>
        </p:nvPicPr>
        <p:blipFill>
          <a:blip r:embed="rId3"/>
          <a:stretch>
            <a:fillRect/>
          </a:stretch>
        </p:blipFill>
        <p:spPr>
          <a:xfrm>
            <a:off x="2742419" y="4448169"/>
            <a:ext cx="4766981" cy="2131510"/>
          </a:xfrm>
          <a:prstGeom prst="rect">
            <a:avLst/>
          </a:prstGeom>
        </p:spPr>
      </p:pic>
      <p:sp>
        <p:nvSpPr>
          <p:cNvPr id="7" name="Action Button: Sound 6">
            <a:hlinkClick r:id="" action="ppaction://hlinkshowjump?jump=nextslide" highlightClick="1">
              <a:snd r:embed="rId4" name="Whoosh"/>
            </a:hlinkClick>
          </p:cNvPr>
          <p:cNvSpPr/>
          <p:nvPr/>
        </p:nvSpPr>
        <p:spPr>
          <a:xfrm>
            <a:off x="7509400" y="5083747"/>
            <a:ext cx="1042416" cy="1042416"/>
          </a:xfrm>
          <a:prstGeom prst="actionButtonSou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cont.</a:t>
            </a:r>
            <a:endParaRPr lang="en-US" dirty="0"/>
          </a:p>
        </p:txBody>
      </p:sp>
      <p:sp>
        <p:nvSpPr>
          <p:cNvPr id="3" name="Content Placeholder 2"/>
          <p:cNvSpPr>
            <a:spLocks noGrp="1"/>
          </p:cNvSpPr>
          <p:nvPr>
            <p:ph idx="1"/>
          </p:nvPr>
        </p:nvSpPr>
        <p:spPr/>
        <p:txBody>
          <a:bodyPr/>
          <a:lstStyle/>
          <a:p>
            <a:r>
              <a:rPr lang="en-US" dirty="0" smtClean="0"/>
              <a:t>In new technology that was developed and tested in the last decade, we see what is called ‘camber’ (or lifted in between the bindings and touching at the ends) this, up until 2008, was the most commonly purchased snowboard. </a:t>
            </a:r>
            <a:endParaRPr lang="en-US" dirty="0"/>
          </a:p>
        </p:txBody>
      </p:sp>
      <p:pic>
        <p:nvPicPr>
          <p:cNvPr id="4" name="Picture 3" descr="camber.jpg"/>
          <p:cNvPicPr>
            <a:picLocks noChangeAspect="1"/>
          </p:cNvPicPr>
          <p:nvPr/>
        </p:nvPicPr>
        <p:blipFill>
          <a:blip r:embed="rId2"/>
          <a:stretch>
            <a:fillRect/>
          </a:stretch>
        </p:blipFill>
        <p:spPr>
          <a:xfrm>
            <a:off x="2110316" y="4289854"/>
            <a:ext cx="4705351" cy="2202850"/>
          </a:xfrm>
          <a:prstGeom prst="rect">
            <a:avLst/>
          </a:prstGeom>
        </p:spPr>
      </p:pic>
      <p:sp>
        <p:nvSpPr>
          <p:cNvPr id="5" name="Action Button: Sound 4">
            <a:hlinkClick r:id="" action="ppaction://hlinkshowjump?jump=nextslide" highlightClick="1">
              <a:snd r:embed="rId3" name="Whoosh"/>
            </a:hlinkClick>
          </p:cNvPr>
          <p:cNvSpPr/>
          <p:nvPr/>
        </p:nvSpPr>
        <p:spPr>
          <a:xfrm>
            <a:off x="7441185" y="5201765"/>
            <a:ext cx="1042416" cy="1042416"/>
          </a:xfrm>
          <a:prstGeom prst="actionButtonSou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cont.</a:t>
            </a:r>
            <a:endParaRPr lang="en-US" dirty="0"/>
          </a:p>
        </p:txBody>
      </p:sp>
      <p:sp>
        <p:nvSpPr>
          <p:cNvPr id="3" name="Content Placeholder 2"/>
          <p:cNvSpPr>
            <a:spLocks noGrp="1"/>
          </p:cNvSpPr>
          <p:nvPr>
            <p:ph idx="1"/>
          </p:nvPr>
        </p:nvSpPr>
        <p:spPr>
          <a:xfrm>
            <a:off x="767645" y="2309940"/>
            <a:ext cx="7205133" cy="3550356"/>
          </a:xfrm>
        </p:spPr>
        <p:txBody>
          <a:bodyPr/>
          <a:lstStyle/>
          <a:p>
            <a:r>
              <a:rPr lang="en-US" sz="2800" dirty="0" smtClean="0"/>
              <a:t>Reverse camber, or commonly known as rocker, banana, or </a:t>
            </a:r>
            <a:r>
              <a:rPr lang="en-US" sz="2800" dirty="0" err="1" smtClean="0"/>
              <a:t>chillydog</a:t>
            </a:r>
            <a:r>
              <a:rPr lang="en-US" sz="2800" dirty="0" smtClean="0"/>
              <a:t>, is a new take on the old design- used for jibbing (riding </a:t>
            </a:r>
            <a:r>
              <a:rPr lang="en-US" sz="2800" dirty="0" err="1" smtClean="0"/>
              <a:t>downslope</a:t>
            </a:r>
            <a:r>
              <a:rPr lang="en-US" sz="2800" dirty="0" smtClean="0"/>
              <a:t> on rails, ride boxes, and jumps) and is becoming very popular in the snowboarding community.</a:t>
            </a:r>
          </a:p>
          <a:p>
            <a:endParaRPr lang="en-US" dirty="0"/>
          </a:p>
        </p:txBody>
      </p:sp>
      <p:pic>
        <p:nvPicPr>
          <p:cNvPr id="4" name="Picture 3" descr="rocker.jpg"/>
          <p:cNvPicPr>
            <a:picLocks noChangeAspect="1"/>
          </p:cNvPicPr>
          <p:nvPr/>
        </p:nvPicPr>
        <p:blipFill>
          <a:blip r:embed="rId2"/>
          <a:stretch>
            <a:fillRect/>
          </a:stretch>
        </p:blipFill>
        <p:spPr>
          <a:xfrm>
            <a:off x="2805214" y="5077996"/>
            <a:ext cx="2987798" cy="1428030"/>
          </a:xfrm>
          <a:prstGeom prst="rect">
            <a:avLst/>
          </a:prstGeom>
        </p:spPr>
      </p:pic>
      <p:sp>
        <p:nvSpPr>
          <p:cNvPr id="5" name="Action Button: Sound 4">
            <a:hlinkClick r:id="" action="ppaction://hlinkshowjump?jump=nextslide" highlightClick="1">
              <a:snd r:embed="rId3" name="Whoosh"/>
            </a:hlinkClick>
          </p:cNvPr>
          <p:cNvSpPr/>
          <p:nvPr/>
        </p:nvSpPr>
        <p:spPr>
          <a:xfrm>
            <a:off x="7358691" y="5077996"/>
            <a:ext cx="1042416" cy="1042416"/>
          </a:xfrm>
          <a:prstGeom prst="actionButtonSou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a:xfrm>
            <a:off x="2286000" y="2286000"/>
            <a:ext cx="5034908" cy="3578526"/>
          </a:xfrm>
        </p:spPr>
        <p:txBody>
          <a:bodyPr>
            <a:normAutofit fontScale="25000" lnSpcReduction="20000"/>
          </a:bodyPr>
          <a:lstStyle/>
          <a:p>
            <a:pPr>
              <a:buNone/>
            </a:pPr>
            <a:r>
              <a:rPr lang="en-US" sz="4800" dirty="0" smtClean="0"/>
              <a:t>Snowboarding Overview (history)</a:t>
            </a:r>
          </a:p>
          <a:p>
            <a:pPr>
              <a:buNone/>
            </a:pPr>
            <a:r>
              <a:rPr lang="en-US" sz="4800" dirty="0" smtClean="0">
                <a:hlinkClick r:id="rId2"/>
              </a:rPr>
              <a:t>http://en.wikipedia.org/wiki/Snowboarding</a:t>
            </a:r>
            <a:endParaRPr lang="en-US" sz="4800" dirty="0" smtClean="0"/>
          </a:p>
          <a:p>
            <a:pPr>
              <a:buNone/>
            </a:pPr>
            <a:r>
              <a:rPr lang="en-US" sz="4800" dirty="0" smtClean="0"/>
              <a:t>Snowboarding Images (camber, rocker, flat</a:t>
            </a:r>
            <a:r>
              <a:rPr lang="en-US" sz="4800" dirty="0" smtClean="0"/>
              <a:t>) </a:t>
            </a:r>
            <a:r>
              <a:rPr lang="en-US" sz="4800" dirty="0" smtClean="0">
                <a:hlinkClick r:id="rId3"/>
              </a:rPr>
              <a:t>http://snowboarding.transworld.net/1000106102/featuresobf/snowboard-camber-explained/</a:t>
            </a:r>
            <a:endParaRPr lang="en-US" sz="4800" dirty="0" smtClean="0"/>
          </a:p>
          <a:p>
            <a:pPr>
              <a:buNone/>
            </a:pPr>
            <a:r>
              <a:rPr lang="en-US" sz="4800" dirty="0" smtClean="0"/>
              <a:t>Jake Burton Carpenter (Burton)</a:t>
            </a:r>
            <a:r>
              <a:rPr lang="en-US" sz="4800" dirty="0" smtClean="0"/>
              <a:t> </a:t>
            </a:r>
          </a:p>
          <a:p>
            <a:pPr>
              <a:buNone/>
            </a:pPr>
            <a:r>
              <a:rPr lang="en-US" sz="4800" dirty="0" smtClean="0"/>
              <a:t> </a:t>
            </a:r>
            <a:r>
              <a:rPr lang="en-US" sz="4800" dirty="0" smtClean="0">
                <a:hlinkClick r:id="rId4"/>
              </a:rPr>
              <a:t>http://en.wikipedia.org/wiki/Burton_snowboards</a:t>
            </a:r>
            <a:endParaRPr lang="en-US" sz="4800" dirty="0" smtClean="0"/>
          </a:p>
          <a:p>
            <a:pPr>
              <a:buNone/>
            </a:pPr>
            <a:r>
              <a:rPr lang="en-US" sz="4800" dirty="0" smtClean="0"/>
              <a:t>Winter </a:t>
            </a:r>
            <a:r>
              <a:rPr lang="en-US" sz="4800" dirty="0" smtClean="0"/>
              <a:t>Olympic Snowboarding info and images</a:t>
            </a:r>
            <a:endParaRPr lang="en-US" sz="4800" dirty="0" smtClean="0"/>
          </a:p>
          <a:p>
            <a:pPr>
              <a:buNone/>
            </a:pPr>
            <a:r>
              <a:rPr lang="en-US" sz="4800" dirty="0" smtClean="0"/>
              <a:t> </a:t>
            </a:r>
            <a:r>
              <a:rPr lang="en-US" sz="4800" dirty="0" smtClean="0">
                <a:hlinkClick r:id="rId5"/>
              </a:rPr>
              <a:t>http://en.wikipedia.org/wiki/Snowboarding_at_the_Winter_Olympics</a:t>
            </a:r>
            <a:endParaRPr lang="en-US" sz="4800" dirty="0" smtClean="0"/>
          </a:p>
          <a:p>
            <a:pPr>
              <a:buNone/>
            </a:pPr>
            <a:r>
              <a:rPr lang="en-US" sz="4800" dirty="0" smtClean="0"/>
              <a:t>Snowboarding </a:t>
            </a:r>
            <a:r>
              <a:rPr lang="en-US" sz="4800" dirty="0" smtClean="0"/>
              <a:t>Technology </a:t>
            </a:r>
          </a:p>
          <a:p>
            <a:pPr>
              <a:buNone/>
            </a:pPr>
            <a:r>
              <a:rPr lang="en-US" sz="4800" dirty="0" smtClean="0">
                <a:hlinkClick r:id="rId3"/>
              </a:rPr>
              <a:t>http</a:t>
            </a:r>
            <a:r>
              <a:rPr lang="en-US" sz="4800" dirty="0" smtClean="0">
                <a:hlinkClick r:id="rId3"/>
              </a:rPr>
              <a:t>://snowboarding.transworld.net/1000106102/featuresobf/snowboard-camber-explained</a:t>
            </a:r>
            <a:r>
              <a:rPr lang="en-US" sz="4800" dirty="0" smtClean="0">
                <a:hlinkClick r:id="rId3"/>
              </a:rPr>
              <a:t>/</a:t>
            </a:r>
            <a:endParaRPr lang="en-US" sz="4800" dirty="0" smtClean="0"/>
          </a:p>
          <a:p>
            <a:pPr>
              <a:buNone/>
            </a:pPr>
            <a:r>
              <a:rPr lang="en-US" sz="4800" dirty="0" smtClean="0"/>
              <a:t>Olympic Sport (Winter) Popularity</a:t>
            </a:r>
          </a:p>
          <a:p>
            <a:pPr>
              <a:buNone/>
            </a:pPr>
            <a:r>
              <a:rPr lang="en-US" sz="4800" dirty="0" smtClean="0">
                <a:hlinkClick r:id="rId6"/>
              </a:rPr>
              <a:t>http://www.suite101.com/content/winter-olympic-games-</a:t>
            </a:r>
            <a:r>
              <a:rPr lang="en-US" sz="4800" dirty="0" smtClean="0">
                <a:hlinkClick r:id="rId6"/>
              </a:rPr>
              <a:t>a193495</a:t>
            </a:r>
            <a:endParaRPr lang="en-US" sz="4800" dirty="0" smtClean="0"/>
          </a:p>
          <a:p>
            <a:pPr>
              <a:buFont typeface="Wingdings" charset="2"/>
              <a:buChar char="²"/>
            </a:pPr>
            <a:endParaRPr lang="en-US" sz="4800" dirty="0" smtClean="0"/>
          </a:p>
          <a:p>
            <a:pPr>
              <a:buNone/>
            </a:pPr>
            <a:endParaRPr lang="en-US" dirty="0" smtClean="0"/>
          </a:p>
          <a:p>
            <a:pPr>
              <a:buNone/>
            </a:pPr>
            <a:r>
              <a:rPr lang="en-US" dirty="0" smtClean="0"/>
              <a:t>      </a:t>
            </a:r>
          </a:p>
          <a:p>
            <a:pPr>
              <a:buNone/>
            </a:pPr>
            <a:endParaRPr lang="en-US" dirty="0" smtClean="0"/>
          </a:p>
          <a:p>
            <a:pPr>
              <a:buNone/>
            </a:pPr>
            <a:r>
              <a:rPr lang="en-US" dirty="0"/>
              <a:t> </a:t>
            </a:r>
            <a:endParaRPr lang="en-US" dirty="0" smtClean="0"/>
          </a:p>
          <a:p>
            <a:pPr>
              <a:buNone/>
            </a:pPr>
            <a:endParaRPr lang="en-US" dirty="0" smtClean="0"/>
          </a:p>
          <a:p>
            <a:pPr>
              <a:buNone/>
            </a:pPr>
            <a:endParaRPr lang="en-US" dirty="0" smtClean="0"/>
          </a:p>
          <a:p>
            <a:pPr>
              <a:buNone/>
            </a:pPr>
            <a:endParaRPr lang="en-US" dirty="0"/>
          </a:p>
        </p:txBody>
      </p:sp>
      <p:sp>
        <p:nvSpPr>
          <p:cNvPr id="4" name="Action Button: Sound 3">
            <a:hlinkClick r:id="" action="ppaction://hlinkshowjump?jump=endshow" highlightClick="1">
              <a:snd r:embed="rId7" name="Applause"/>
            </a:hlinkClick>
          </p:cNvPr>
          <p:cNvSpPr/>
          <p:nvPr/>
        </p:nvSpPr>
        <p:spPr>
          <a:xfrm>
            <a:off x="766128" y="3427469"/>
            <a:ext cx="1042416" cy="1042416"/>
          </a:xfrm>
          <a:prstGeom prst="actionButtonSou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184474" y="5636224"/>
            <a:ext cx="184666" cy="369332"/>
          </a:xfrm>
          <a:prstGeom prst="rect">
            <a:avLst/>
          </a:prstGeom>
          <a:noFill/>
        </p:spPr>
        <p:txBody>
          <a:bodyPr wrap="none" rtlCol="0">
            <a:spAutoFit/>
          </a:bodyPr>
          <a:lstStyle/>
          <a:p>
            <a:endParaRPr lang="en-US"/>
          </a:p>
        </p:txBody>
      </p:sp>
    </p:spTree>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Snowboarding: Overview</a:t>
            </a:r>
            <a:endParaRPr lang="en-US" dirty="0"/>
          </a:p>
        </p:txBody>
      </p:sp>
      <p:sp>
        <p:nvSpPr>
          <p:cNvPr id="3" name="Content Placeholder 2"/>
          <p:cNvSpPr>
            <a:spLocks noGrp="1"/>
          </p:cNvSpPr>
          <p:nvPr>
            <p:ph idx="1"/>
          </p:nvPr>
        </p:nvSpPr>
        <p:spPr/>
        <p:txBody>
          <a:bodyPr/>
          <a:lstStyle/>
          <a:p>
            <a:r>
              <a:rPr lang="en-US" dirty="0" smtClean="0"/>
              <a:t>Snowboarding began sometime within the years of 1960-1962.  It originated from altering and adding to the sports of skiing, surfing, and skateboarding.  It involves descent, usually down a mountain, by carving on each side of a wooden board, attached to a person’s feet that are equipped with special boots and bindings that are tightly attached to the snowboard on snow.  </a:t>
            </a:r>
            <a:endParaRPr lang="en-US" dirty="0"/>
          </a:p>
        </p:txBody>
      </p:sp>
      <p:sp>
        <p:nvSpPr>
          <p:cNvPr id="4" name="Action Button: Sound 3">
            <a:hlinkClick r:id="" action="ppaction://hlinkshowjump?jump=nextslide" highlightClick="1">
              <a:snd r:embed="rId2" name="Whoosh"/>
            </a:hlinkClick>
          </p:cNvPr>
          <p:cNvSpPr/>
          <p:nvPr/>
        </p:nvSpPr>
        <p:spPr>
          <a:xfrm>
            <a:off x="6942547" y="5083747"/>
            <a:ext cx="1042416" cy="1042416"/>
          </a:xfrm>
          <a:prstGeom prst="actionButtonSou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Beginning of Snowboarding</a:t>
            </a:r>
            <a:endParaRPr lang="en-US" dirty="0"/>
          </a:p>
        </p:txBody>
      </p:sp>
      <p:sp>
        <p:nvSpPr>
          <p:cNvPr id="3" name="Content Placeholder 2"/>
          <p:cNvSpPr>
            <a:spLocks noGrp="1"/>
          </p:cNvSpPr>
          <p:nvPr>
            <p:ph idx="1"/>
          </p:nvPr>
        </p:nvSpPr>
        <p:spPr/>
        <p:txBody>
          <a:bodyPr/>
          <a:lstStyle/>
          <a:p>
            <a:r>
              <a:rPr lang="en-US" dirty="0" smtClean="0"/>
              <a:t>Snowboarding, as previously mentioned, was invented in the early 1960s, but truly became a sport when Jake Burton Carpenter started manufacturing the first commercial snowboards in 1977 in Burlington, Vermont.  Preceding is an article I previously submitted to a researching class, depicting facts about Carpenter and the early workings of Burton Snowboarding. </a:t>
            </a:r>
            <a:endParaRPr lang="en-US" dirty="0"/>
          </a:p>
        </p:txBody>
      </p:sp>
      <p:sp>
        <p:nvSpPr>
          <p:cNvPr id="6" name="Action Button: Sound 5">
            <a:hlinkClick r:id="" action="ppaction://hlinkshowjump?jump=nextslide" highlightClick="1">
              <a:snd r:embed="rId2" name="Whoosh"/>
            </a:hlinkClick>
          </p:cNvPr>
          <p:cNvSpPr/>
          <p:nvPr/>
        </p:nvSpPr>
        <p:spPr>
          <a:xfrm>
            <a:off x="7441184" y="5323530"/>
            <a:ext cx="1042416" cy="1042416"/>
          </a:xfrm>
          <a:prstGeom prst="actionButtonSou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Burton Snowboarding Article</a:t>
            </a:r>
            <a:endParaRPr lang="en-US" dirty="0"/>
          </a:p>
        </p:txBody>
      </p:sp>
      <p:graphicFrame>
        <p:nvGraphicFramePr>
          <p:cNvPr id="4" name="Content Placeholder 3"/>
          <p:cNvGraphicFramePr>
            <a:graphicFrameLocks noChangeAspect="1"/>
          </p:cNvGraphicFramePr>
          <p:nvPr>
            <p:ph idx="1"/>
          </p:nvPr>
        </p:nvGraphicFramePr>
        <p:xfrm>
          <a:off x="2557276" y="2286000"/>
          <a:ext cx="3930650" cy="3840163"/>
        </p:xfrm>
        <a:graphic>
          <a:graphicData uri="http://schemas.openxmlformats.org/presentationml/2006/ole">
            <p:oleObj spid="_x0000_s16386" name="Document" r:id="rId3" imgW="5486400" imgH="5359400" progId="Word.Document.12">
              <p:embed/>
            </p:oleObj>
          </a:graphicData>
        </a:graphic>
      </p:graphicFrame>
      <p:sp>
        <p:nvSpPr>
          <p:cNvPr id="5" name="Action Button: Sound 4">
            <a:hlinkClick r:id="" action="ppaction://hlinkshowjump?jump=nextslide" highlightClick="1">
              <a:snd r:embed="rId4" name="Whoosh"/>
            </a:hlinkClick>
          </p:cNvPr>
          <p:cNvSpPr/>
          <p:nvPr/>
        </p:nvSpPr>
        <p:spPr>
          <a:xfrm>
            <a:off x="7441185" y="5306135"/>
            <a:ext cx="1042416" cy="1042416"/>
          </a:xfrm>
          <a:prstGeom prst="actionButtonSou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Snowboarding In the Olympics</a:t>
            </a:r>
            <a:endParaRPr lang="en-US" dirty="0"/>
          </a:p>
        </p:txBody>
      </p:sp>
      <p:sp>
        <p:nvSpPr>
          <p:cNvPr id="3" name="Content Placeholder 2"/>
          <p:cNvSpPr>
            <a:spLocks noGrp="1"/>
          </p:cNvSpPr>
          <p:nvPr>
            <p:ph idx="1"/>
          </p:nvPr>
        </p:nvSpPr>
        <p:spPr/>
        <p:txBody>
          <a:bodyPr/>
          <a:lstStyle/>
          <a:p>
            <a:r>
              <a:rPr lang="en-US" dirty="0" smtClean="0"/>
              <a:t>Snowboarding was not widely accepted as a mountain winter sport until 1977, and was not allowed into the Winter Olympics until 1998- a whopping 36 years after the sport was first brought to light.  It is now one of the top three watched sports in the Winter Olympics, along with speed skating and short track.  Preceding this information is a chart displaying all of the Winter Olympic Sports.</a:t>
            </a:r>
            <a:endParaRPr lang="en-US" dirty="0"/>
          </a:p>
        </p:txBody>
      </p:sp>
      <p:sp>
        <p:nvSpPr>
          <p:cNvPr id="4" name="Action Button: Sound 3">
            <a:hlinkClick r:id="" action="ppaction://hlinkshowjump?jump=nextslide" highlightClick="1">
              <a:snd r:embed="rId2" name="Whoosh"/>
            </a:hlinkClick>
          </p:cNvPr>
          <p:cNvSpPr/>
          <p:nvPr/>
        </p:nvSpPr>
        <p:spPr>
          <a:xfrm>
            <a:off x="7441184" y="5083747"/>
            <a:ext cx="1042416" cy="1042416"/>
          </a:xfrm>
          <a:prstGeom prst="actionButtonSou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Winter Olympic Sports</a:t>
            </a:r>
            <a:endParaRPr lang="en-US" dirty="0"/>
          </a:p>
        </p:txBody>
      </p:sp>
      <p:graphicFrame>
        <p:nvGraphicFramePr>
          <p:cNvPr id="4" name="Content Placeholder 3"/>
          <p:cNvGraphicFramePr>
            <a:graphicFrameLocks noChangeAspect="1"/>
          </p:cNvGraphicFramePr>
          <p:nvPr>
            <p:ph idx="1"/>
          </p:nvPr>
        </p:nvGraphicFramePr>
        <p:xfrm>
          <a:off x="1165561" y="2252600"/>
          <a:ext cx="6296025" cy="4102100"/>
        </p:xfrm>
        <a:graphic>
          <a:graphicData uri="http://schemas.openxmlformats.org/presentationml/2006/ole">
            <p:oleObj spid="_x0000_s18434" name="Worksheet" r:id="rId3" imgW="4445000" imgH="2895600" progId="Excel.Sheet.12">
              <p:embed/>
            </p:oleObj>
          </a:graphicData>
        </a:graphic>
      </p:graphicFrame>
      <p:sp>
        <p:nvSpPr>
          <p:cNvPr id="5" name="Action Button: Sound 4">
            <a:hlinkClick r:id="" action="ppaction://hlinkshowjump?jump=nextslide" highlightClick="1">
              <a:snd r:embed="rId4" name="Whoosh"/>
            </a:hlinkClick>
          </p:cNvPr>
          <p:cNvSpPr/>
          <p:nvPr/>
        </p:nvSpPr>
        <p:spPr>
          <a:xfrm>
            <a:off x="8124134" y="5618602"/>
            <a:ext cx="590774" cy="782134"/>
          </a:xfrm>
          <a:prstGeom prst="actionButtonSou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Chart of Events</a:t>
            </a:r>
            <a:endParaRPr lang="en-US" dirty="0"/>
          </a:p>
        </p:txBody>
      </p:sp>
      <p:graphicFrame>
        <p:nvGraphicFramePr>
          <p:cNvPr id="6" name="Chart 5"/>
          <p:cNvGraphicFramePr/>
          <p:nvPr/>
        </p:nvGraphicFramePr>
        <p:xfrm>
          <a:off x="457200" y="2017826"/>
          <a:ext cx="8229600" cy="4552245"/>
        </p:xfrm>
        <a:graphic>
          <a:graphicData uri="http://schemas.openxmlformats.org/drawingml/2006/chart">
            <c:chart xmlns:c="http://schemas.openxmlformats.org/drawingml/2006/chart" xmlns:r="http://schemas.openxmlformats.org/officeDocument/2006/relationships" r:id="rId2"/>
          </a:graphicData>
        </a:graphic>
      </p:graphicFrame>
      <p:sp>
        <p:nvSpPr>
          <p:cNvPr id="7" name="Action Button: Sound 6">
            <a:hlinkClick r:id="" action="ppaction://hlinkshowjump?jump=nextslide" highlightClick="1">
              <a:snd r:embed="rId3" name="Whoosh"/>
            </a:hlinkClick>
          </p:cNvPr>
          <p:cNvSpPr/>
          <p:nvPr/>
        </p:nvSpPr>
        <p:spPr>
          <a:xfrm>
            <a:off x="7441185" y="5219160"/>
            <a:ext cx="1042416" cy="1042416"/>
          </a:xfrm>
          <a:prstGeom prst="actionButtonSou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 of 7 Most Popular </a:t>
            </a:r>
            <a:r>
              <a:rPr lang="en-US" dirty="0" err="1" smtClean="0"/>
              <a:t>Snowsports</a:t>
            </a:r>
            <a:endParaRPr lang="en-US" dirty="0"/>
          </a:p>
        </p:txBody>
      </p:sp>
      <p:graphicFrame>
        <p:nvGraphicFramePr>
          <p:cNvPr id="10" name="Chart 9"/>
          <p:cNvGraphicFramePr/>
          <p:nvPr/>
        </p:nvGraphicFramePr>
        <p:xfrm>
          <a:off x="1607539" y="2057400"/>
          <a:ext cx="5820738" cy="408305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Snowboarding Imagery</a:t>
            </a:r>
            <a:endParaRPr lang="en-US" dirty="0"/>
          </a:p>
        </p:txBody>
      </p:sp>
      <p:pic>
        <p:nvPicPr>
          <p:cNvPr id="4" name="Content Placeholder 3" descr="snowboarder.png"/>
          <p:cNvPicPr>
            <a:picLocks noGrp="1" noChangeAspect="1"/>
          </p:cNvPicPr>
          <p:nvPr>
            <p:ph idx="1"/>
          </p:nvPr>
        </p:nvPicPr>
        <p:blipFill>
          <a:blip r:embed="rId2"/>
          <a:srcRect l="-3570" r="-3570"/>
          <a:stretch>
            <a:fillRect/>
          </a:stretch>
        </p:blipFill>
        <p:spPr>
          <a:xfrm>
            <a:off x="205472" y="2188609"/>
            <a:ext cx="3376640" cy="1857022"/>
          </a:xfrm>
        </p:spPr>
      </p:pic>
      <p:pic>
        <p:nvPicPr>
          <p:cNvPr id="5" name="Picture 4" descr="snowboardquarter.jpg"/>
          <p:cNvPicPr>
            <a:picLocks noChangeAspect="1"/>
          </p:cNvPicPr>
          <p:nvPr/>
        </p:nvPicPr>
        <p:blipFill>
          <a:blip r:embed="rId3"/>
          <a:stretch>
            <a:fillRect/>
          </a:stretch>
        </p:blipFill>
        <p:spPr>
          <a:xfrm>
            <a:off x="5869835" y="2188609"/>
            <a:ext cx="2196646" cy="2208918"/>
          </a:xfrm>
          <a:prstGeom prst="rect">
            <a:avLst/>
          </a:prstGeom>
        </p:spPr>
      </p:pic>
      <p:pic>
        <p:nvPicPr>
          <p:cNvPr id="6" name="Picture 5" descr="snowboardersymbol.png"/>
          <p:cNvPicPr>
            <a:picLocks noChangeAspect="1"/>
          </p:cNvPicPr>
          <p:nvPr/>
        </p:nvPicPr>
        <p:blipFill>
          <a:blip r:embed="rId4"/>
          <a:stretch>
            <a:fillRect/>
          </a:stretch>
        </p:blipFill>
        <p:spPr>
          <a:xfrm>
            <a:off x="3582112" y="4397527"/>
            <a:ext cx="1500000" cy="1500000"/>
          </a:xfrm>
          <a:prstGeom prst="rect">
            <a:avLst/>
          </a:prstGeom>
        </p:spPr>
      </p:pic>
      <p:sp>
        <p:nvSpPr>
          <p:cNvPr id="7" name="TextBox 6"/>
          <p:cNvSpPr txBox="1"/>
          <p:nvPr/>
        </p:nvSpPr>
        <p:spPr>
          <a:xfrm>
            <a:off x="597056" y="4088221"/>
            <a:ext cx="3236784" cy="923330"/>
          </a:xfrm>
          <a:prstGeom prst="rect">
            <a:avLst/>
          </a:prstGeom>
          <a:noFill/>
        </p:spPr>
        <p:txBody>
          <a:bodyPr wrap="none" rtlCol="0">
            <a:spAutoFit/>
          </a:bodyPr>
          <a:lstStyle/>
          <a:p>
            <a:pPr algn="ctr"/>
            <a:r>
              <a:rPr lang="en-US" dirty="0" smtClean="0"/>
              <a:t>A silhouette of a snowboarder, </a:t>
            </a:r>
          </a:p>
          <a:p>
            <a:pPr algn="ctr"/>
            <a:r>
              <a:rPr lang="en-US" dirty="0" smtClean="0"/>
              <a:t>Doing a </a:t>
            </a:r>
            <a:r>
              <a:rPr lang="en-US" dirty="0" err="1" smtClean="0"/>
              <a:t>tailgrab</a:t>
            </a:r>
            <a:r>
              <a:rPr lang="en-US" dirty="0" smtClean="0"/>
              <a:t>- a common trick</a:t>
            </a:r>
          </a:p>
          <a:p>
            <a:pPr algn="ctr"/>
            <a:r>
              <a:rPr lang="en-US" dirty="0" smtClean="0"/>
              <a:t>In Snowboarding</a:t>
            </a:r>
            <a:endParaRPr lang="en-US" dirty="0"/>
          </a:p>
        </p:txBody>
      </p:sp>
      <p:sp>
        <p:nvSpPr>
          <p:cNvPr id="8" name="TextBox 7"/>
          <p:cNvSpPr txBox="1"/>
          <p:nvPr/>
        </p:nvSpPr>
        <p:spPr>
          <a:xfrm>
            <a:off x="5082112" y="4549886"/>
            <a:ext cx="3705311" cy="923330"/>
          </a:xfrm>
          <a:prstGeom prst="rect">
            <a:avLst/>
          </a:prstGeom>
          <a:noFill/>
        </p:spPr>
        <p:txBody>
          <a:bodyPr wrap="none" rtlCol="0">
            <a:spAutoFit/>
          </a:bodyPr>
          <a:lstStyle/>
          <a:p>
            <a:pPr algn="ctr"/>
            <a:r>
              <a:rPr lang="en-US" dirty="0" smtClean="0"/>
              <a:t>A proposed Utah Quarter for the </a:t>
            </a:r>
          </a:p>
          <a:p>
            <a:pPr algn="ctr"/>
            <a:r>
              <a:rPr lang="en-US" dirty="0" smtClean="0"/>
              <a:t>National mint, which was disregarded</a:t>
            </a:r>
          </a:p>
          <a:p>
            <a:pPr algn="ctr"/>
            <a:r>
              <a:rPr lang="en-US" dirty="0" smtClean="0"/>
              <a:t>And taken place by the beehive.</a:t>
            </a:r>
            <a:endParaRPr lang="en-US" dirty="0"/>
          </a:p>
        </p:txBody>
      </p:sp>
      <p:sp>
        <p:nvSpPr>
          <p:cNvPr id="9" name="TextBox 8"/>
          <p:cNvSpPr txBox="1"/>
          <p:nvPr/>
        </p:nvSpPr>
        <p:spPr>
          <a:xfrm>
            <a:off x="3090333" y="5592302"/>
            <a:ext cx="2779502" cy="923330"/>
          </a:xfrm>
          <a:prstGeom prst="rect">
            <a:avLst/>
          </a:prstGeom>
          <a:noFill/>
        </p:spPr>
        <p:txBody>
          <a:bodyPr wrap="none" rtlCol="0">
            <a:spAutoFit/>
          </a:bodyPr>
          <a:lstStyle/>
          <a:p>
            <a:pPr algn="ctr"/>
            <a:r>
              <a:rPr lang="en-US" dirty="0" smtClean="0"/>
              <a:t>Clip art of the official</a:t>
            </a:r>
          </a:p>
          <a:p>
            <a:pPr algn="ctr"/>
            <a:r>
              <a:rPr lang="en-US" dirty="0" smtClean="0"/>
              <a:t>Snowboard symbol for the </a:t>
            </a:r>
          </a:p>
          <a:p>
            <a:pPr algn="ctr"/>
            <a:r>
              <a:rPr lang="en-US" dirty="0" smtClean="0"/>
              <a:t>Vancouver Winter Olympics</a:t>
            </a:r>
            <a:endParaRPr lang="en-US" dirty="0"/>
          </a:p>
        </p:txBody>
      </p:sp>
      <p:sp>
        <p:nvSpPr>
          <p:cNvPr id="10" name="Action Button: Sound 9">
            <a:hlinkClick r:id="" action="ppaction://hlinkshowjump?jump=nextslide" highlightClick="1">
              <a:snd r:embed="rId5" name="Whoosh"/>
            </a:hlinkClick>
          </p:cNvPr>
          <p:cNvSpPr/>
          <p:nvPr/>
        </p:nvSpPr>
        <p:spPr>
          <a:xfrm>
            <a:off x="7271709" y="5473216"/>
            <a:ext cx="1042416" cy="1042416"/>
          </a:xfrm>
          <a:prstGeom prst="actionButtonSou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Codex.thmx</Template>
  <TotalTime>1399</TotalTime>
  <Words>596</Words>
  <Application>Microsoft Macintosh PowerPoint</Application>
  <PresentationFormat>On-screen Show (4:3)</PresentationFormat>
  <Paragraphs>48</Paragraphs>
  <Slides>13</Slides>
  <Notes>0</Notes>
  <HiddenSlides>0</HiddenSlides>
  <MMClips>0</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13</vt:i4>
      </vt:variant>
    </vt:vector>
  </HeadingPairs>
  <TitlesOfParts>
    <vt:vector size="16" baseType="lpstr">
      <vt:lpstr>Codex</vt:lpstr>
      <vt:lpstr>Document</vt:lpstr>
      <vt:lpstr>Worksheet</vt:lpstr>
      <vt:lpstr>Snowboarding- Then and Now</vt:lpstr>
      <vt:lpstr>Snowboarding: Overview</vt:lpstr>
      <vt:lpstr>The Beginning of Snowboarding</vt:lpstr>
      <vt:lpstr>Burton Snowboarding Article</vt:lpstr>
      <vt:lpstr>Snowboarding In the Olympics</vt:lpstr>
      <vt:lpstr>Winter Olympic Sports</vt:lpstr>
      <vt:lpstr>Chart of Events</vt:lpstr>
      <vt:lpstr>Graph of 7 Most Popular Snowsports</vt:lpstr>
      <vt:lpstr>Snowboarding Imagery</vt:lpstr>
      <vt:lpstr>Snowboard Technology</vt:lpstr>
      <vt:lpstr>Technology cont.</vt:lpstr>
      <vt:lpstr>Technology cont.</vt:lpstr>
      <vt:lpstr>References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Snowboarding- Then and Now</dc:title>
  <dc:creator>Brianne Eatchel</dc:creator>
  <cp:lastModifiedBy>Brianne Eatchel</cp:lastModifiedBy>
  <cp:revision>10</cp:revision>
  <dcterms:created xsi:type="dcterms:W3CDTF">2010-12-06T00:13:19Z</dcterms:created>
  <dcterms:modified xsi:type="dcterms:W3CDTF">2010-12-06T00:15:18Z</dcterms:modified>
</cp:coreProperties>
</file>